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6858000" cy="9144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  <a:srgbClr val="97F9FB"/>
    <a:srgbClr val="83D7D3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100" d="100"/>
          <a:sy n="100" d="100"/>
        </p:scale>
        <p:origin x="-2010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C9CC9-CAB0-47BE-890D-2ACCE5771B70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1386F-70BD-4D9D-8768-B36C54DC4E8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9257C-C81D-4A8D-8380-64437B2CE4AC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CE5EE-DF8D-4964-B8C5-5B440120B62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AF295-1F56-4168-99F5-C30F633EFC1C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FBBBE-23B5-431A-9BB4-2974DE86887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2C43C-3333-4AAA-BFBC-30E3B1323C84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7AD1D-7CCD-4DC6-9025-66C964908E9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C79A5-E2E0-4501-AB4B-2B9D77718F79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7A0DD-A16A-4FB3-8BD4-143B4389DF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328BA-0C99-4ECC-82DC-BF1CE64DC7E9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9DD80-8F56-4858-ADC7-FECF2ACC98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1BE12-4CCF-4055-9EA3-E4BB160D4302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BC614-997E-4B90-B1D2-BE6676508AD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1F062-1AD4-448E-AF30-A41B254DCB9C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370FD-D43B-468C-9218-31E23894A2F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90591-DCD6-42E7-9828-4E6F90B08E77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41236-BDD5-4D0F-A0ED-04D17ECEDF0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B804D-0D9F-472C-9767-A12B7FF4ADFF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C7C49-D1FB-4D71-9272-236D16D2D86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49B18-92F3-4485-A40C-3751A238943D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8F87B-3A31-45A0-9B56-2B0C797D710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88752B-782D-45A3-B33A-FF999588E030}" type="datetimeFigureOut">
              <a:rPr lang="pl-PL"/>
              <a:pPr>
                <a:defRPr/>
              </a:pPr>
              <a:t>2015-01-26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C74E3D-9BAE-447B-995F-77A54E74C8D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rib.sggw.pl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Obraz 2" descr="http://www.sggw.pl/image/cache/data/SGGW/banery/logo-SGGW-200-lat-320x290-zielone-320x290x.jpg"/>
          <p:cNvPicPr preferRelativeResize="0">
            <a:picLocks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225425"/>
            <a:ext cx="1482725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pole tekstowe 5"/>
          <p:cNvSpPr txBox="1">
            <a:spLocks noChangeArrowheads="1"/>
          </p:cNvSpPr>
          <p:nvPr/>
        </p:nvSpPr>
        <p:spPr bwMode="auto">
          <a:xfrm>
            <a:off x="981075" y="1908175"/>
            <a:ext cx="5006975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l-PL" b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Wydział Rolnictwa i Biologii</a:t>
            </a:r>
          </a:p>
          <a:p>
            <a:pPr algn="ctr"/>
            <a:r>
              <a:rPr lang="pl-PL" sz="160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Wydział Zastosowań Informatyki i Matematyki</a:t>
            </a:r>
          </a:p>
          <a:p>
            <a:pPr algn="ctr"/>
            <a:r>
              <a:rPr lang="pl-PL" sz="160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Centrum Informatyczne</a:t>
            </a:r>
          </a:p>
          <a:p>
            <a:pPr algn="ctr"/>
            <a:r>
              <a:rPr lang="pl-PL" sz="160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Centrum Edukacji Multimedialnej</a:t>
            </a:r>
          </a:p>
          <a:p>
            <a:pPr algn="ctr"/>
            <a:r>
              <a:rPr lang="pl-PL" b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Szkoły Głównej Gospodarstwa Wiejskiego</a:t>
            </a:r>
          </a:p>
          <a:p>
            <a:pPr algn="ctr"/>
            <a:r>
              <a:rPr lang="pl-PL" b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w Warszawie</a:t>
            </a:r>
          </a:p>
        </p:txBody>
      </p:sp>
      <p:pic>
        <p:nvPicPr>
          <p:cNvPr id="13315" name="Picture 2" descr="http://starastrona.sggw.pl/wp-content/uploads/2012/02/plenery-sggw-082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6975" y="6019800"/>
            <a:ext cx="4814888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pole tekstowe 3"/>
          <p:cNvSpPr txBox="1">
            <a:spLocks noChangeArrowheads="1"/>
          </p:cNvSpPr>
          <p:nvPr/>
        </p:nvSpPr>
        <p:spPr bwMode="auto">
          <a:xfrm>
            <a:off x="363538" y="3541713"/>
            <a:ext cx="6172200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l-PL" sz="1500" b="1" i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zapraszają na</a:t>
            </a:r>
          </a:p>
          <a:p>
            <a:pPr algn="ctr"/>
            <a:endParaRPr lang="pl-PL" sz="1500" b="1" i="1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pl-PL" sz="2000" b="1" i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Konferencję  pt. </a:t>
            </a:r>
          </a:p>
          <a:p>
            <a:pPr algn="ctr"/>
            <a:r>
              <a:rPr lang="pl-PL" b="1" i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l-PL" sz="2000" b="1" i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E-learning w kształceniu studentów</a:t>
            </a:r>
          </a:p>
          <a:p>
            <a:pPr algn="ctr"/>
            <a:r>
              <a:rPr lang="pl-PL" sz="2000" b="1" i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 w uniwersytetach przyrodniczych  i rolniczych</a:t>
            </a:r>
          </a:p>
          <a:p>
            <a:pPr algn="ctr"/>
            <a:endParaRPr lang="pl-PL" sz="2000" b="1" i="1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pl-PL" sz="1500" b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20 marca 2015 r (piątek), godz. 10</a:t>
            </a:r>
            <a:r>
              <a:rPr lang="pl-PL" sz="1500" b="1" baseline="3000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00</a:t>
            </a:r>
            <a:r>
              <a:rPr lang="pl-PL" sz="1500" b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-15</a:t>
            </a:r>
            <a:r>
              <a:rPr lang="pl-PL" sz="1500" b="1" baseline="30000">
                <a:solidFill>
                  <a:srgbClr val="00B050"/>
                </a:solidFill>
                <a:cs typeface="Tahoma" pitchFamily="34" charset="0"/>
              </a:rPr>
              <a:t>00</a:t>
            </a:r>
            <a:endParaRPr lang="pl-PL" sz="1500" b="1" baseline="3000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pl-PL" sz="1500" b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 Warszawa, Kampus SGGW, bud. 37</a:t>
            </a:r>
          </a:p>
          <a:p>
            <a:pPr algn="ctr"/>
            <a:endParaRPr lang="pl-PL" sz="1500" b="1" i="1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3317" name="pole tekstowe 8"/>
          <p:cNvSpPr txBox="1">
            <a:spLocks noChangeArrowheads="1"/>
          </p:cNvSpPr>
          <p:nvPr/>
        </p:nvSpPr>
        <p:spPr bwMode="auto">
          <a:xfrm>
            <a:off x="1787525" y="371475"/>
            <a:ext cx="32321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l-PL" b="1" i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Jubileusz 200-lecia SGGW </a:t>
            </a:r>
          </a:p>
          <a:p>
            <a:pPr algn="ctr"/>
            <a:endParaRPr lang="pl-PL" b="1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pl-PL" b="1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pl-PL" sz="1200" b="1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KOMUNIKAT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pole tekstowe 1"/>
          <p:cNvSpPr txBox="1">
            <a:spLocks noChangeArrowheads="1"/>
          </p:cNvSpPr>
          <p:nvPr/>
        </p:nvSpPr>
        <p:spPr bwMode="auto">
          <a:xfrm>
            <a:off x="134938" y="257175"/>
            <a:ext cx="6503988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pl-PL" sz="1200" dirty="0">
                <a:latin typeface="Tahoma" pitchFamily="34" charset="0"/>
                <a:cs typeface="Tahoma" pitchFamily="34" charset="0"/>
              </a:rPr>
              <a:t>W ramach obchodów 200-lecia Szkoły Głównej Gospodarstwa Wiejskiego w Warszawie</a:t>
            </a:r>
            <a:r>
              <a:rPr lang="pl-PL" sz="1200" dirty="0">
                <a:cs typeface="Tahoma" pitchFamily="34" charset="0"/>
              </a:rPr>
              <a:t/>
            </a:r>
            <a:br>
              <a:rPr lang="pl-PL" sz="1200" dirty="0">
                <a:cs typeface="Tahoma" pitchFamily="34" charset="0"/>
              </a:rPr>
            </a:br>
            <a:r>
              <a:rPr lang="pl-PL" sz="1200" dirty="0">
                <a:latin typeface="Tahoma" pitchFamily="34" charset="0"/>
                <a:cs typeface="Tahoma" pitchFamily="34" charset="0"/>
              </a:rPr>
              <a:t>w dniu  20 marca 2015 r zapraszamy pracowników naukowo-dydaktycznych, metodyków, doktorantów oraz studentów na konferencję </a:t>
            </a:r>
          </a:p>
          <a:p>
            <a:pPr algn="just">
              <a:defRPr/>
            </a:pPr>
            <a:r>
              <a:rPr lang="pl-PL" sz="1200" b="1" dirty="0">
                <a:latin typeface="Tahoma" pitchFamily="34" charset="0"/>
                <a:cs typeface="Tahoma" pitchFamily="34" charset="0"/>
              </a:rPr>
              <a:t> pt. „E-learning w kształceniu studentów w uniwersytetach przyrodniczych</a:t>
            </a:r>
            <a:r>
              <a:rPr lang="pl-PL" sz="1200" b="1" dirty="0">
                <a:cs typeface="Tahoma" pitchFamily="34" charset="0"/>
              </a:rPr>
              <a:t/>
            </a:r>
            <a:br>
              <a:rPr lang="pl-PL" sz="1200" b="1" dirty="0">
                <a:cs typeface="Tahoma" pitchFamily="34" charset="0"/>
              </a:rPr>
            </a:br>
            <a:r>
              <a:rPr lang="pl-PL" sz="1200" b="1" dirty="0">
                <a:latin typeface="Tahoma" pitchFamily="34" charset="0"/>
                <a:cs typeface="Tahoma" pitchFamily="34" charset="0"/>
              </a:rPr>
              <a:t> i rolniczych”.</a:t>
            </a:r>
          </a:p>
          <a:p>
            <a:pPr algn="just">
              <a:defRPr/>
            </a:pPr>
            <a:r>
              <a:rPr lang="pl-PL" sz="1200" dirty="0">
                <a:latin typeface="Tahoma" pitchFamily="34" charset="0"/>
                <a:cs typeface="Tahoma" pitchFamily="34" charset="0"/>
              </a:rPr>
              <a:t>Minął rok od zakończenia realizacji projektu pn. </a:t>
            </a:r>
            <a:r>
              <a:rPr lang="pl-PL" sz="1200" i="1" dirty="0">
                <a:latin typeface="Tahoma" pitchFamily="34" charset="0"/>
                <a:cs typeface="Tahoma" pitchFamily="34" charset="0"/>
              </a:rPr>
              <a:t>Program unowocześnienia kształcenia </a:t>
            </a:r>
            <a:r>
              <a:rPr lang="pl-PL" sz="1200" i="1" dirty="0">
                <a:cs typeface="Tahoma" pitchFamily="34" charset="0"/>
              </a:rPr>
              <a:t/>
            </a:r>
            <a:br>
              <a:rPr lang="pl-PL" sz="1200" i="1" dirty="0">
                <a:cs typeface="Tahoma" pitchFamily="34" charset="0"/>
              </a:rPr>
            </a:br>
            <a:r>
              <a:rPr lang="pl-PL" sz="1200" i="1" dirty="0">
                <a:latin typeface="Tahoma" pitchFamily="34" charset="0"/>
                <a:cs typeface="Tahoma" pitchFamily="34" charset="0"/>
              </a:rPr>
              <a:t>w SGGW dla zapewnienia konkurencyjności i wysokiej kompetencji absolwentów </a:t>
            </a:r>
            <a:r>
              <a:rPr lang="pl-PL" sz="1200" dirty="0">
                <a:latin typeface="Tahoma" pitchFamily="34" charset="0"/>
                <a:cs typeface="Tahoma" pitchFamily="34" charset="0"/>
              </a:rPr>
              <a:t>realizowanego</a:t>
            </a:r>
            <a:r>
              <a:rPr lang="pl-PL" sz="1200" i="1" dirty="0">
                <a:latin typeface="Tahoma" pitchFamily="34" charset="0"/>
                <a:cs typeface="Tahoma" pitchFamily="34" charset="0"/>
              </a:rPr>
              <a:t> </a:t>
            </a:r>
            <a:r>
              <a:rPr lang="pl-PL" sz="1200" dirty="0">
                <a:latin typeface="Tahoma" pitchFamily="34" charset="0"/>
                <a:cs typeface="Tahoma" pitchFamily="34" charset="0"/>
              </a:rPr>
              <a:t>we współpracy z Uniwersytetami Przyrodniczymi we Wrocławiu, Poznaniu </a:t>
            </a:r>
            <a:r>
              <a:rPr lang="pl-PL" sz="1200" dirty="0">
                <a:cs typeface="Tahoma" pitchFamily="34" charset="0"/>
              </a:rPr>
              <a:t/>
            </a:r>
            <a:br>
              <a:rPr lang="pl-PL" sz="1200" dirty="0">
                <a:cs typeface="Tahoma" pitchFamily="34" charset="0"/>
              </a:rPr>
            </a:br>
            <a:r>
              <a:rPr lang="pl-PL" sz="1200" dirty="0">
                <a:latin typeface="Tahoma" pitchFamily="34" charset="0"/>
                <a:cs typeface="Tahoma" pitchFamily="34" charset="0"/>
              </a:rPr>
              <a:t>i Lublinie oraz Uniwersytetem Rolniczym w Krakowie. Chcemy spotkać się ponownie w tej sprawie, w możliwie najszerszym gronie osób zainteresowanych rozwojem kształcenia zdalnego, aby podzielić się doświadczeniami i wiedzą oraz rozwiązaniami organizacyjnymi wprowadzonymi na Państwa uniwersytetach w nauczaniu na odległość.</a:t>
            </a:r>
          </a:p>
          <a:p>
            <a:pPr algn="just">
              <a:defRPr/>
            </a:pPr>
            <a:r>
              <a:rPr lang="pl-PL" sz="1200" dirty="0">
                <a:latin typeface="Tahoma" pitchFamily="34" charset="0"/>
                <a:cs typeface="Tahoma" pitchFamily="34" charset="0"/>
              </a:rPr>
              <a:t>Jednym z kluczowych celów edukacyjnych Unii Europejskiej jest zapewnienie równych szans dla wszystkich w zakresie dostępu do nauki i wiedzy, niezależnie od płci, zdolności finansowej i fizycznej oraz miejsca zamieszkania. Kształcenie zdalne w pełni realizuje zasady leżące </a:t>
            </a:r>
            <a:r>
              <a:rPr lang="pl-PL" sz="1200" dirty="0">
                <a:cs typeface="Tahoma" pitchFamily="34" charset="0"/>
              </a:rPr>
              <a:t/>
            </a:r>
            <a:br>
              <a:rPr lang="pl-PL" sz="1200" dirty="0">
                <a:cs typeface="Tahoma" pitchFamily="34" charset="0"/>
              </a:rPr>
            </a:br>
            <a:r>
              <a:rPr lang="pl-PL" sz="1200" dirty="0">
                <a:latin typeface="Tahoma" pitchFamily="34" charset="0"/>
                <a:cs typeface="Tahoma" pitchFamily="34" charset="0"/>
              </a:rPr>
              <a:t>u podstaw koncepcji reformy systemów edukacyjnych w krajach europejskich. Nie jest jednak łatwe do rozwijania bez zaangażowania nauczycieli akademickich i wsparcia organizacyjnego ze strony władz uczelni.</a:t>
            </a:r>
          </a:p>
          <a:p>
            <a:pPr algn="just">
              <a:defRPr/>
            </a:pPr>
            <a:r>
              <a:rPr lang="pl-PL" sz="1200" dirty="0">
                <a:latin typeface="Tahoma" pitchFamily="34" charset="0"/>
                <a:cs typeface="Tahoma" pitchFamily="34" charset="0"/>
              </a:rPr>
              <a:t>Intencją organizatorów, oprócz wymiany doświadczeń i integracji środowiska nauczycieli akademickich zainteresowanych wdrażaniem e-learningu </a:t>
            </a:r>
            <a:r>
              <a:rPr lang="pl-PL" sz="1200" dirty="0" smtClean="0">
                <a:latin typeface="Tahoma" pitchFamily="34" charset="0"/>
                <a:cs typeface="Tahoma" pitchFamily="34" charset="0"/>
              </a:rPr>
              <a:t>w </a:t>
            </a:r>
            <a:r>
              <a:rPr lang="pl-PL" sz="1200" dirty="0">
                <a:latin typeface="Tahoma" pitchFamily="34" charset="0"/>
                <a:cs typeface="Tahoma" pitchFamily="34" charset="0"/>
              </a:rPr>
              <a:t>uniwersytetach przyrodniczych i </a:t>
            </a:r>
            <a:r>
              <a:rPr lang="pl-PL" sz="1200" dirty="0" smtClean="0">
                <a:latin typeface="Tahoma" pitchFamily="34" charset="0"/>
                <a:cs typeface="Tahoma" pitchFamily="34" charset="0"/>
              </a:rPr>
              <a:t>rolniczych, </a:t>
            </a:r>
            <a:r>
              <a:rPr lang="pl-PL" sz="1200" dirty="0">
                <a:latin typeface="Tahoma" pitchFamily="34" charset="0"/>
                <a:cs typeface="Tahoma" pitchFamily="34" charset="0"/>
              </a:rPr>
              <a:t>jest także tworzenie przestrzeni do dyskusji dla osób zainteresowanych efektywnym i atrakcyjnym kształceniem młodzieży oraz pracujących (studia podyplomowe) z wykorzystaniem nowoczesnych technologii informacyjnych i komunikacyjnych.</a:t>
            </a:r>
          </a:p>
          <a:p>
            <a:pPr algn="just">
              <a:defRPr/>
            </a:pPr>
            <a:endParaRPr lang="pl-PL" sz="1200" b="1" dirty="0">
              <a:latin typeface="Tahoma" pitchFamily="34" charset="0"/>
              <a:cs typeface="Tahoma" pitchFamily="34" charset="0"/>
            </a:endParaRPr>
          </a:p>
          <a:p>
            <a:pPr algn="just">
              <a:defRPr/>
            </a:pPr>
            <a:r>
              <a:rPr lang="pl-PL" sz="1400" b="1" i="1" dirty="0">
                <a:latin typeface="Tahoma" pitchFamily="34" charset="0"/>
                <a:cs typeface="Tahoma" pitchFamily="34" charset="0"/>
              </a:rPr>
              <a:t>PLANOWANE SESJE OBEJMUJĄ NASTĘPUJĄCĄ PROBLEMATYKĘ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l-PL" sz="1400" b="1" i="1" dirty="0">
                <a:latin typeface="Tahoma" pitchFamily="34" charset="0"/>
                <a:cs typeface="Tahoma" pitchFamily="34" charset="0"/>
              </a:rPr>
              <a:t>Platformy i narzędzia e-</a:t>
            </a:r>
            <a:r>
              <a:rPr lang="pl-PL" sz="1400" b="1" i="1" dirty="0" err="1">
                <a:latin typeface="Tahoma" pitchFamily="34" charset="0"/>
                <a:cs typeface="Tahoma" pitchFamily="34" charset="0"/>
              </a:rPr>
              <a:t>learningowe</a:t>
            </a:r>
            <a:endParaRPr lang="pl-PL" sz="1400" b="1" i="1" dirty="0">
              <a:latin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pl-PL" sz="1400" b="1" i="1" dirty="0">
                <a:latin typeface="Tahoma" pitchFamily="34" charset="0"/>
                <a:cs typeface="Tahoma" pitchFamily="34" charset="0"/>
              </a:rPr>
              <a:t>Doświadczenia i opinie nauczycieli akademickich prowadzących zajęcia z wykorzystaniem platformy </a:t>
            </a:r>
            <a:r>
              <a:rPr lang="pl-PL" sz="1400" b="1" i="1" dirty="0" err="1">
                <a:latin typeface="Tahoma" pitchFamily="34" charset="0"/>
                <a:cs typeface="Tahoma" pitchFamily="34" charset="0"/>
              </a:rPr>
              <a:t>Moodle</a:t>
            </a:r>
            <a:r>
              <a:rPr lang="pl-PL" sz="1400" b="1" i="1" dirty="0">
                <a:latin typeface="Tahoma" pitchFamily="34" charset="0"/>
                <a:cs typeface="Tahoma" pitchFamily="34" charset="0"/>
              </a:rPr>
              <a:t> i Adobe Connect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l-PL" sz="1400" b="1" i="1" dirty="0">
                <a:latin typeface="Tahoma" pitchFamily="34" charset="0"/>
                <a:cs typeface="Tahoma" pitchFamily="34" charset="0"/>
              </a:rPr>
              <a:t>Opinie studentów na temat takiej formy zajęć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l-PL" sz="1400" b="1" i="1" dirty="0">
                <a:latin typeface="Tahoma" pitchFamily="34" charset="0"/>
                <a:cs typeface="Tahoma" pitchFamily="34" charset="0"/>
              </a:rPr>
              <a:t>Prawa autorskie materiałów multimedialnych na platformach, korzystanie ze źródeł internetowych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l-PL" sz="1400" b="1" i="1" dirty="0">
                <a:latin typeface="Tahoma" pitchFamily="34" charset="0"/>
                <a:cs typeface="Tahoma" pitchFamily="34" charset="0"/>
              </a:rPr>
              <a:t>Przyszłość e-learningu, kursy przez Internet dla producentów rolnych, projekt MOOC</a:t>
            </a:r>
          </a:p>
          <a:p>
            <a:pPr algn="just">
              <a:defRPr/>
            </a:pPr>
            <a:endParaRPr lang="pl-PL" sz="1400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338" name="pole tekstowe 4"/>
          <p:cNvSpPr txBox="1">
            <a:spLocks noChangeArrowheads="1"/>
          </p:cNvSpPr>
          <p:nvPr/>
        </p:nvSpPr>
        <p:spPr bwMode="auto">
          <a:xfrm>
            <a:off x="339725" y="6810375"/>
            <a:ext cx="6113463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pl-PL" sz="1200" dirty="0">
                <a:latin typeface="Tahoma" pitchFamily="34" charset="0"/>
                <a:cs typeface="Tahoma" pitchFamily="34" charset="0"/>
              </a:rPr>
              <a:t>Przewidywany koszt uczestnictwa w konferencji wyniesie ok 100 zł. Zgłoszenie  uczestnictwa w konferencji: prosimy do dnia 31 stycznia 2015 zarejestrować się </a:t>
            </a:r>
            <a:r>
              <a:rPr lang="pl-PL" sz="1200" dirty="0" smtClean="0">
                <a:latin typeface="Tahoma" pitchFamily="34" charset="0"/>
                <a:cs typeface="Tahoma" pitchFamily="34" charset="0"/>
              </a:rPr>
              <a:t>przez </a:t>
            </a:r>
            <a:r>
              <a:rPr lang="pl-PL" sz="1200" dirty="0">
                <a:latin typeface="Tahoma" pitchFamily="34" charset="0"/>
                <a:cs typeface="Tahoma" pitchFamily="34" charset="0"/>
              </a:rPr>
              <a:t>stronę www: </a:t>
            </a:r>
            <a:r>
              <a:rPr lang="pl-PL" sz="1200" dirty="0">
                <a:latin typeface="Tahoma" pitchFamily="34" charset="0"/>
                <a:cs typeface="Tahoma" pitchFamily="34" charset="0"/>
                <a:hlinkClick r:id="rId2"/>
              </a:rPr>
              <a:t>http://wrib.sggw.pl</a:t>
            </a:r>
            <a:endParaRPr lang="pl-PL" sz="1200" dirty="0">
              <a:latin typeface="Tahoma" pitchFamily="34" charset="0"/>
              <a:cs typeface="Tahoma" pitchFamily="34" charset="0"/>
            </a:endParaRPr>
          </a:p>
          <a:p>
            <a:pPr algn="just">
              <a:defRPr/>
            </a:pPr>
            <a:r>
              <a:rPr lang="pl-PL" sz="1200" dirty="0">
                <a:latin typeface="Tahoma" pitchFamily="34" charset="0"/>
                <a:cs typeface="Tahoma" pitchFamily="34" charset="0"/>
              </a:rPr>
              <a:t>Szczegółowe informacje, w tym numer rachunku podane zostaną w komunikacie nr 2.</a:t>
            </a:r>
            <a:endParaRPr lang="pl-PL" sz="1200" dirty="0">
              <a:cs typeface="Tahoma" pitchFamily="34" charset="0"/>
            </a:endParaRPr>
          </a:p>
          <a:p>
            <a:pPr algn="just">
              <a:defRPr/>
            </a:pPr>
            <a:endParaRPr lang="pl-PL" sz="13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339" name="pole tekstowe 7"/>
          <p:cNvSpPr txBox="1">
            <a:spLocks noChangeArrowheads="1"/>
          </p:cNvSpPr>
          <p:nvPr/>
        </p:nvSpPr>
        <p:spPr bwMode="auto">
          <a:xfrm>
            <a:off x="3759200" y="7931150"/>
            <a:ext cx="2970213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100">
                <a:latin typeface="Tahoma" pitchFamily="34" charset="0"/>
                <a:cs typeface="Tahoma" pitchFamily="34" charset="0"/>
              </a:rPr>
              <a:t>SEKRETARIAT KONFERENCJI</a:t>
            </a:r>
          </a:p>
          <a:p>
            <a:r>
              <a:rPr lang="pl-PL" sz="1100">
                <a:latin typeface="Tahoma" pitchFamily="34" charset="0"/>
                <a:cs typeface="Tahoma" pitchFamily="34" charset="0"/>
              </a:rPr>
              <a:t>prof. Beata Rutkowska</a:t>
            </a:r>
          </a:p>
          <a:p>
            <a:r>
              <a:rPr lang="pl-PL" sz="1100">
                <a:latin typeface="Tahoma" pitchFamily="34" charset="0"/>
                <a:cs typeface="Tahoma" pitchFamily="34" charset="0"/>
              </a:rPr>
              <a:t>dr Marek Kondras</a:t>
            </a:r>
          </a:p>
          <a:p>
            <a:r>
              <a:rPr lang="pl-PL" sz="1100">
                <a:latin typeface="Tahoma" pitchFamily="34" charset="0"/>
                <a:cs typeface="Tahoma" pitchFamily="34" charset="0"/>
              </a:rPr>
              <a:t>tel. (022) 59 326 15</a:t>
            </a:r>
          </a:p>
          <a:p>
            <a:r>
              <a:rPr lang="pl-PL" sz="1100">
                <a:latin typeface="Tahoma" pitchFamily="34" charset="0"/>
                <a:cs typeface="Tahoma" pitchFamily="34" charset="0"/>
              </a:rPr>
              <a:t>e-mail: konferencja.e-learning@wrib.sggw.pl</a:t>
            </a:r>
          </a:p>
        </p:txBody>
      </p:sp>
      <p:sp>
        <p:nvSpPr>
          <p:cNvPr id="14340" name="pole tekstowe 8"/>
          <p:cNvSpPr txBox="1">
            <a:spLocks noChangeArrowheads="1"/>
          </p:cNvSpPr>
          <p:nvPr/>
        </p:nvSpPr>
        <p:spPr bwMode="auto">
          <a:xfrm>
            <a:off x="361950" y="7937500"/>
            <a:ext cx="29527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100">
                <a:latin typeface="Tahoma" pitchFamily="34" charset="0"/>
                <a:cs typeface="Tahoma" pitchFamily="34" charset="0"/>
              </a:rPr>
              <a:t>KONTAKT</a:t>
            </a:r>
          </a:p>
          <a:p>
            <a:r>
              <a:rPr lang="pl-PL" sz="1100">
                <a:latin typeface="Tahoma" pitchFamily="34" charset="0"/>
                <a:cs typeface="Tahoma" pitchFamily="34" charset="0"/>
              </a:rPr>
              <a:t>SGGW w Warszawie</a:t>
            </a:r>
          </a:p>
          <a:p>
            <a:r>
              <a:rPr lang="pl-PL" sz="1100">
                <a:latin typeface="Tahoma" pitchFamily="34" charset="0"/>
                <a:cs typeface="Tahoma" pitchFamily="34" charset="0"/>
              </a:rPr>
              <a:t>Wydział Rolnictwa i Biologii</a:t>
            </a:r>
          </a:p>
          <a:p>
            <a:r>
              <a:rPr lang="pl-PL" sz="1100">
                <a:latin typeface="Tahoma" pitchFamily="34" charset="0"/>
                <a:cs typeface="Tahoma" pitchFamily="34" charset="0"/>
              </a:rPr>
              <a:t>Ul. Nowoursynowska 159, 02-776 Warszawa</a:t>
            </a:r>
            <a:endParaRPr lang="pl-PL" sz="110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Siatk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483</TotalTime>
  <Words>149</Words>
  <Application>Microsoft Office PowerPoint</Application>
  <PresentationFormat>Pokaz na ekranie (4:3)</PresentationFormat>
  <Paragraphs>41</Paragraphs>
  <Slides>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3" baseType="lpstr">
      <vt:lpstr>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sggw</dc:creator>
  <cp:lastModifiedBy>Marek</cp:lastModifiedBy>
  <cp:revision>51</cp:revision>
  <dcterms:created xsi:type="dcterms:W3CDTF">2014-12-01T21:58:46Z</dcterms:created>
  <dcterms:modified xsi:type="dcterms:W3CDTF">2015-01-26T10:33:54Z</dcterms:modified>
</cp:coreProperties>
</file>